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1" d="100"/>
          <a:sy n="71" d="100"/>
        </p:scale>
        <p:origin x="672" y="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524000" y="1122363"/>
            <a:ext cx="9144000" cy="2387600"/>
          </a:xfrm>
        </p:spPr>
        <p:txBody>
          <a:bodyPr anchor="b"/>
          <a:lstStyle>
            <a:lvl1pPr algn="ctr">
              <a:defRPr sz="6000"/>
            </a:lvl1pPr>
          </a:lstStyle>
          <a:p>
            <a:r>
              <a:rPr lang="ru-RU" smtClean="0"/>
              <a:t>Образец заголовка</a:t>
            </a:r>
            <a:endParaRPr lang="ru-RU"/>
          </a:p>
        </p:txBody>
      </p:sp>
      <p:sp>
        <p:nvSpPr>
          <p:cNvPr id="3" name="Подзаголовок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85D5876F-D695-46F0-A9BE-5C66A2501B52}" type="datetimeFigureOut">
              <a:rPr lang="ru-RU" smtClean="0"/>
              <a:t>03.02.2021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581C81D8-ADF9-49D4-831D-57E91AD00072}" type="slidenum">
              <a:rPr lang="ru-RU" smtClean="0"/>
              <a:t>‹#›</a:t>
            </a:fld>
            <a:endParaRPr lang="ru-RU"/>
          </a:p>
        </p:txBody>
      </p:sp>
    </p:spTree>
    <p:extLst>
      <p:ext uri="{BB962C8B-B14F-4D97-AF65-F5344CB8AC3E}">
        <p14:creationId xmlns:p14="http://schemas.microsoft.com/office/powerpoint/2010/main" val="24391839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85D5876F-D695-46F0-A9BE-5C66A2501B52}" type="datetimeFigureOut">
              <a:rPr lang="ru-RU" smtClean="0"/>
              <a:t>03.02.2021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581C81D8-ADF9-49D4-831D-57E91AD00072}" type="slidenum">
              <a:rPr lang="ru-RU" smtClean="0"/>
              <a:t>‹#›</a:t>
            </a:fld>
            <a:endParaRPr lang="ru-RU"/>
          </a:p>
        </p:txBody>
      </p:sp>
    </p:spTree>
    <p:extLst>
      <p:ext uri="{BB962C8B-B14F-4D97-AF65-F5344CB8AC3E}">
        <p14:creationId xmlns:p14="http://schemas.microsoft.com/office/powerpoint/2010/main" val="270935163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1850" y="1709738"/>
            <a:ext cx="10515600" cy="2852737"/>
          </a:xfrm>
        </p:spPr>
        <p:txBody>
          <a:bodyPr anchor="b"/>
          <a:lstStyle>
            <a:lvl1pPr>
              <a:defRPr sz="6000"/>
            </a:lvl1pPr>
          </a:lstStyle>
          <a:p>
            <a:r>
              <a:rPr lang="ru-RU" smtClean="0"/>
              <a:t>Образец заголовка</a:t>
            </a:r>
            <a:endParaRPr lang="ru-RU"/>
          </a:p>
        </p:txBody>
      </p:sp>
      <p:sp>
        <p:nvSpPr>
          <p:cNvPr id="3" name="Текст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85D5876F-D695-46F0-A9BE-5C66A2501B52}" type="datetimeFigureOut">
              <a:rPr lang="ru-RU" smtClean="0"/>
              <a:t>03.02.2021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581C81D8-ADF9-49D4-831D-57E91AD00072}" type="slidenum">
              <a:rPr lang="ru-RU" smtClean="0"/>
              <a:t>‹#›</a:t>
            </a:fld>
            <a:endParaRPr lang="ru-RU"/>
          </a:p>
        </p:txBody>
      </p:sp>
    </p:spTree>
    <p:extLst>
      <p:ext uri="{BB962C8B-B14F-4D97-AF65-F5344CB8AC3E}">
        <p14:creationId xmlns:p14="http://schemas.microsoft.com/office/powerpoint/2010/main" val="415037274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sz="half" idx="1"/>
          </p:nvPr>
        </p:nvSpPr>
        <p:spPr>
          <a:xfrm>
            <a:off x="838200" y="1825625"/>
            <a:ext cx="51816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Объект 3"/>
          <p:cNvSpPr>
            <a:spLocks noGrp="1"/>
          </p:cNvSpPr>
          <p:nvPr>
            <p:ph sz="half" idx="2"/>
          </p:nvPr>
        </p:nvSpPr>
        <p:spPr>
          <a:xfrm>
            <a:off x="6172200" y="1825625"/>
            <a:ext cx="51816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85D5876F-D695-46F0-A9BE-5C66A2501B52}" type="datetimeFigureOut">
              <a:rPr lang="ru-RU" smtClean="0"/>
              <a:t>03.02.2021</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581C81D8-ADF9-49D4-831D-57E91AD00072}" type="slidenum">
              <a:rPr lang="ru-RU" smtClean="0"/>
              <a:t>‹#›</a:t>
            </a:fld>
            <a:endParaRPr lang="ru-RU"/>
          </a:p>
        </p:txBody>
      </p:sp>
    </p:spTree>
    <p:extLst>
      <p:ext uri="{BB962C8B-B14F-4D97-AF65-F5344CB8AC3E}">
        <p14:creationId xmlns:p14="http://schemas.microsoft.com/office/powerpoint/2010/main" val="317548771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365125"/>
            <a:ext cx="10515600" cy="1325563"/>
          </a:xfrm>
        </p:spPr>
        <p:txBody>
          <a:bodyPr/>
          <a:lstStyle/>
          <a:p>
            <a:r>
              <a:rPr lang="ru-RU" smtClean="0"/>
              <a:t>Образец заголовка</a:t>
            </a:r>
            <a:endParaRPr lang="ru-RU"/>
          </a:p>
        </p:txBody>
      </p:sp>
      <p:sp>
        <p:nvSpPr>
          <p:cNvPr id="3" name="Текст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Объект 3"/>
          <p:cNvSpPr>
            <a:spLocks noGrp="1"/>
          </p:cNvSpPr>
          <p:nvPr>
            <p:ph sz="half" idx="2"/>
          </p:nvPr>
        </p:nvSpPr>
        <p:spPr>
          <a:xfrm>
            <a:off x="839788" y="2505075"/>
            <a:ext cx="5157787"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Объект 5"/>
          <p:cNvSpPr>
            <a:spLocks noGrp="1"/>
          </p:cNvSpPr>
          <p:nvPr>
            <p:ph sz="quarter" idx="4"/>
          </p:nvPr>
        </p:nvSpPr>
        <p:spPr>
          <a:xfrm>
            <a:off x="6172200" y="2505075"/>
            <a:ext cx="5183188"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85D5876F-D695-46F0-A9BE-5C66A2501B52}" type="datetimeFigureOut">
              <a:rPr lang="ru-RU" smtClean="0"/>
              <a:t>03.02.2021</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581C81D8-ADF9-49D4-831D-57E91AD00072}" type="slidenum">
              <a:rPr lang="ru-RU" smtClean="0"/>
              <a:t>‹#›</a:t>
            </a:fld>
            <a:endParaRPr lang="ru-RU"/>
          </a:p>
        </p:txBody>
      </p:sp>
    </p:spTree>
    <p:extLst>
      <p:ext uri="{BB962C8B-B14F-4D97-AF65-F5344CB8AC3E}">
        <p14:creationId xmlns:p14="http://schemas.microsoft.com/office/powerpoint/2010/main" val="117902521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85D5876F-D695-46F0-A9BE-5C66A2501B52}" type="datetimeFigureOut">
              <a:rPr lang="ru-RU" smtClean="0"/>
              <a:t>03.02.2021</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581C81D8-ADF9-49D4-831D-57E91AD00072}" type="slidenum">
              <a:rPr lang="ru-RU" smtClean="0"/>
              <a:t>‹#›</a:t>
            </a:fld>
            <a:endParaRPr lang="ru-RU"/>
          </a:p>
        </p:txBody>
      </p:sp>
    </p:spTree>
    <p:extLst>
      <p:ext uri="{BB962C8B-B14F-4D97-AF65-F5344CB8AC3E}">
        <p14:creationId xmlns:p14="http://schemas.microsoft.com/office/powerpoint/2010/main" val="14623408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85D5876F-D695-46F0-A9BE-5C66A2501B52}" type="datetimeFigureOut">
              <a:rPr lang="ru-RU" smtClean="0"/>
              <a:t>03.02.2021</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581C81D8-ADF9-49D4-831D-57E91AD00072}" type="slidenum">
              <a:rPr lang="ru-RU" smtClean="0"/>
              <a:t>‹#›</a:t>
            </a:fld>
            <a:endParaRPr lang="ru-RU"/>
          </a:p>
        </p:txBody>
      </p:sp>
    </p:spTree>
    <p:extLst>
      <p:ext uri="{BB962C8B-B14F-4D97-AF65-F5344CB8AC3E}">
        <p14:creationId xmlns:p14="http://schemas.microsoft.com/office/powerpoint/2010/main" val="27754455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smtClean="0"/>
              <a:t>Образец заголовка</a:t>
            </a:r>
            <a:endParaRPr lang="ru-RU"/>
          </a:p>
        </p:txBody>
      </p:sp>
      <p:sp>
        <p:nvSpPr>
          <p:cNvPr id="3" name="Объект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Дата 4"/>
          <p:cNvSpPr>
            <a:spLocks noGrp="1"/>
          </p:cNvSpPr>
          <p:nvPr>
            <p:ph type="dt" sz="half" idx="10"/>
          </p:nvPr>
        </p:nvSpPr>
        <p:spPr/>
        <p:txBody>
          <a:bodyPr/>
          <a:lstStyle/>
          <a:p>
            <a:fld id="{85D5876F-D695-46F0-A9BE-5C66A2501B52}" type="datetimeFigureOut">
              <a:rPr lang="ru-RU" smtClean="0"/>
              <a:t>03.02.2021</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581C81D8-ADF9-49D4-831D-57E91AD00072}" type="slidenum">
              <a:rPr lang="ru-RU" smtClean="0"/>
              <a:t>‹#›</a:t>
            </a:fld>
            <a:endParaRPr lang="ru-RU"/>
          </a:p>
        </p:txBody>
      </p:sp>
    </p:spTree>
    <p:extLst>
      <p:ext uri="{BB962C8B-B14F-4D97-AF65-F5344CB8AC3E}">
        <p14:creationId xmlns:p14="http://schemas.microsoft.com/office/powerpoint/2010/main" val="188820907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smtClean="0"/>
              <a:t>Образец заголовка</a:t>
            </a:r>
            <a:endParaRPr lang="ru-RU"/>
          </a:p>
        </p:txBody>
      </p:sp>
      <p:sp>
        <p:nvSpPr>
          <p:cNvPr id="3" name="Рисунок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Дата 4"/>
          <p:cNvSpPr>
            <a:spLocks noGrp="1"/>
          </p:cNvSpPr>
          <p:nvPr>
            <p:ph type="dt" sz="half" idx="10"/>
          </p:nvPr>
        </p:nvSpPr>
        <p:spPr/>
        <p:txBody>
          <a:bodyPr/>
          <a:lstStyle/>
          <a:p>
            <a:fld id="{85D5876F-D695-46F0-A9BE-5C66A2501B52}" type="datetimeFigureOut">
              <a:rPr lang="ru-RU" smtClean="0"/>
              <a:t>03.02.2021</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581C81D8-ADF9-49D4-831D-57E91AD00072}" type="slidenum">
              <a:rPr lang="ru-RU" smtClean="0"/>
              <a:t>‹#›</a:t>
            </a:fld>
            <a:endParaRPr lang="ru-RU"/>
          </a:p>
        </p:txBody>
      </p:sp>
    </p:spTree>
    <p:extLst>
      <p:ext uri="{BB962C8B-B14F-4D97-AF65-F5344CB8AC3E}">
        <p14:creationId xmlns:p14="http://schemas.microsoft.com/office/powerpoint/2010/main" val="340464422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85D5876F-D695-46F0-A9BE-5C66A2501B52}" type="datetimeFigureOut">
              <a:rPr lang="ru-RU" smtClean="0"/>
              <a:t>03.02.2021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581C81D8-ADF9-49D4-831D-57E91AD00072}" type="slidenum">
              <a:rPr lang="ru-RU" smtClean="0"/>
              <a:t>‹#›</a:t>
            </a:fld>
            <a:endParaRPr lang="ru-RU"/>
          </a:p>
        </p:txBody>
      </p:sp>
    </p:spTree>
    <p:extLst>
      <p:ext uri="{BB962C8B-B14F-4D97-AF65-F5344CB8AC3E}">
        <p14:creationId xmlns:p14="http://schemas.microsoft.com/office/powerpoint/2010/main" val="392636852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8724900" y="365125"/>
            <a:ext cx="2628900" cy="5811838"/>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838200" y="365125"/>
            <a:ext cx="7734300" cy="5811838"/>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85D5876F-D695-46F0-A9BE-5C66A2501B52}" type="datetimeFigureOut">
              <a:rPr lang="ru-RU" smtClean="0"/>
              <a:t>03.02.2021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581C81D8-ADF9-49D4-831D-57E91AD00072}" type="slidenum">
              <a:rPr lang="ru-RU" smtClean="0"/>
              <a:t>‹#›</a:t>
            </a:fld>
            <a:endParaRPr lang="ru-RU"/>
          </a:p>
        </p:txBody>
      </p:sp>
    </p:spTree>
    <p:extLst>
      <p:ext uri="{BB962C8B-B14F-4D97-AF65-F5344CB8AC3E}">
        <p14:creationId xmlns:p14="http://schemas.microsoft.com/office/powerpoint/2010/main" val="394105996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5D5876F-D695-46F0-A9BE-5C66A2501B52}" type="datetimeFigureOut">
              <a:rPr lang="ru-RU" smtClean="0"/>
              <a:t>03.02.2021</a:t>
            </a:fld>
            <a:endParaRPr lang="ru-RU"/>
          </a:p>
        </p:txBody>
      </p:sp>
      <p:sp>
        <p:nvSpPr>
          <p:cNvPr id="5" name="Нижний колонтитул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81C81D8-ADF9-49D4-831D-57E91AD00072}" type="slidenum">
              <a:rPr lang="ru-RU" smtClean="0"/>
              <a:t>‹#›</a:t>
            </a:fld>
            <a:endParaRPr lang="ru-RU"/>
          </a:p>
        </p:txBody>
      </p:sp>
    </p:spTree>
    <p:extLst>
      <p:ext uri="{BB962C8B-B14F-4D97-AF65-F5344CB8AC3E}">
        <p14:creationId xmlns:p14="http://schemas.microsoft.com/office/powerpoint/2010/main" val="134446489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524000" y="1122362"/>
            <a:ext cx="9144000" cy="4135437"/>
          </a:xfrm>
        </p:spPr>
        <p:txBody>
          <a:bodyPr>
            <a:normAutofit fontScale="90000"/>
          </a:bodyPr>
          <a:lstStyle/>
          <a:p>
            <a:r>
              <a:rPr lang="kk-KZ" b="1">
                <a:latin typeface="Bookman Old Style" panose="02050604050505020204" pitchFamily="18" charset="0"/>
              </a:rPr>
              <a:t>Қазақстан Республикасында жер кадастрының </a:t>
            </a:r>
            <a:r>
              <a:rPr lang="kk-KZ" b="1" smtClean="0">
                <a:latin typeface="Bookman Old Style" panose="02050604050505020204" pitchFamily="18" charset="0"/>
              </a:rPr>
              <a:t> </a:t>
            </a:r>
            <a:r>
              <a:rPr lang="kk-KZ" b="1">
                <a:latin typeface="Bookman Old Style" panose="02050604050505020204" pitchFamily="18" charset="0"/>
              </a:rPr>
              <a:t>міндеттері және сипаттамасы</a:t>
            </a:r>
            <a:endParaRPr lang="ru-RU">
              <a:latin typeface="Bookman Old Style" panose="02050604050505020204" pitchFamily="18" charset="0"/>
            </a:endParaRPr>
          </a:p>
        </p:txBody>
      </p:sp>
    </p:spTree>
    <p:extLst>
      <p:ext uri="{BB962C8B-B14F-4D97-AF65-F5344CB8AC3E}">
        <p14:creationId xmlns:p14="http://schemas.microsoft.com/office/powerpoint/2010/main" val="118620961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887506" y="255494"/>
            <a:ext cx="10717306" cy="6078071"/>
          </a:xfrm>
        </p:spPr>
        <p:txBody>
          <a:bodyPr>
            <a:normAutofit/>
          </a:bodyPr>
          <a:lstStyle/>
          <a:p>
            <a:pPr algn="just"/>
            <a:r>
              <a:rPr lang="ru-RU" sz="3600" smtClean="0">
                <a:latin typeface="Bookman Old Style" panose="02050604050505020204" pitchFamily="18" charset="0"/>
              </a:rPr>
              <a:t>	Кадастр </a:t>
            </a:r>
            <a:r>
              <a:rPr lang="ru-RU" sz="3600">
                <a:latin typeface="Bookman Old Style" panose="02050604050505020204" pitchFamily="18" charset="0"/>
              </a:rPr>
              <a:t>мәліметтері, бірінші кезекте жерді тіркеу мәліметтері мемлекетпен тек қана жер қорын басқаруды әрі қарай дамыту мүддесінде емес, сонымен қатар жерге ресми мемлекеттік меншікті жүзеге асыру, қорғау мақсатында, сондай-ақ, жер пайдаланушылар, иеленушілердің құқықтарын қорғауда қолданады. </a:t>
            </a:r>
            <a:r>
              <a:rPr lang="ru-RU" sz="3600" smtClean="0">
                <a:latin typeface="Bookman Old Style" panose="02050604050505020204" pitchFamily="18" charset="0"/>
              </a:rPr>
              <a:t/>
            </a:r>
            <a:br>
              <a:rPr lang="ru-RU" sz="3600" smtClean="0">
                <a:latin typeface="Bookman Old Style" panose="02050604050505020204" pitchFamily="18" charset="0"/>
              </a:rPr>
            </a:br>
            <a:r>
              <a:rPr lang="ru-RU" sz="3600">
                <a:latin typeface="Bookman Old Style" panose="02050604050505020204" pitchFamily="18" charset="0"/>
              </a:rPr>
              <a:t>	</a:t>
            </a:r>
            <a:r>
              <a:rPr lang="ru-RU" sz="3600" smtClean="0">
                <a:latin typeface="Bookman Old Style" panose="02050604050505020204" pitchFamily="18" charset="0"/>
              </a:rPr>
              <a:t>Сондықтан </a:t>
            </a:r>
            <a:r>
              <a:rPr lang="ru-RU" sz="3600">
                <a:latin typeface="Bookman Old Style" panose="02050604050505020204" pitchFamily="18" charset="0"/>
              </a:rPr>
              <a:t>жер кадастры мәліметтерінің экономикалықпен қатар, құқықтық та маңызы зор. </a:t>
            </a:r>
            <a:endParaRPr lang="ru-RU" sz="3600"/>
          </a:p>
        </p:txBody>
      </p:sp>
    </p:spTree>
    <p:extLst>
      <p:ext uri="{BB962C8B-B14F-4D97-AF65-F5344CB8AC3E}">
        <p14:creationId xmlns:p14="http://schemas.microsoft.com/office/powerpoint/2010/main" val="242042778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887506" y="255494"/>
            <a:ext cx="10717306" cy="6078071"/>
          </a:xfrm>
        </p:spPr>
        <p:txBody>
          <a:bodyPr>
            <a:normAutofit/>
          </a:bodyPr>
          <a:lstStyle/>
          <a:p>
            <a:pPr algn="just"/>
            <a:r>
              <a:rPr lang="ru-RU" sz="3600" smtClean="0">
                <a:latin typeface="Bookman Old Style" panose="02050604050505020204" pitchFamily="18" charset="0"/>
              </a:rPr>
              <a:t>	</a:t>
            </a:r>
            <a:r>
              <a:rPr lang="ru-RU" sz="4000">
                <a:latin typeface="Bookman Old Style" panose="02050604050505020204" pitchFamily="18" charset="0"/>
              </a:rPr>
              <a:t>Мемлекет жер кадастрының арналуын, міндеттерін, мазмұнын, құрамдық бөліктерін және оны жүргізудің тәртібін анықтайды. Ол жер </a:t>
            </a:r>
            <a:r>
              <a:rPr lang="ru-RU" sz="4000" smtClean="0">
                <a:latin typeface="Bookman Old Style" panose="02050604050505020204" pitchFamily="18" charset="0"/>
              </a:rPr>
              <a:t>кадастрлық </a:t>
            </a:r>
            <a:r>
              <a:rPr lang="ru-RU" sz="4000">
                <a:latin typeface="Bookman Old Style" panose="02050604050505020204" pitchFamily="18" charset="0"/>
              </a:rPr>
              <a:t>мәліметтердің, </a:t>
            </a:r>
            <a:r>
              <a:rPr lang="ru-RU" sz="4000" smtClean="0">
                <a:latin typeface="Bookman Old Style" panose="02050604050505020204" pitchFamily="18" charset="0"/>
              </a:rPr>
              <a:t>құжаттардың </a:t>
            </a:r>
            <a:r>
              <a:rPr lang="ru-RU" sz="4000">
                <a:latin typeface="Bookman Old Style" panose="02050604050505020204" pitchFamily="18" charset="0"/>
              </a:rPr>
              <a:t>мазмұнын, кадастрлық </a:t>
            </a:r>
            <a:r>
              <a:rPr lang="ru-RU" sz="4000" smtClean="0">
                <a:latin typeface="Bookman Old Style" panose="02050604050505020204" pitchFamily="18" charset="0"/>
              </a:rPr>
              <a:t>есептеудің  жолын, </a:t>
            </a:r>
            <a:r>
              <a:rPr lang="ru-RU" sz="4000">
                <a:latin typeface="Bookman Old Style" panose="02050604050505020204" pitchFamily="18" charset="0"/>
              </a:rPr>
              <a:t>жер кадастрына жүргізілетін бақылау және </a:t>
            </a:r>
            <a:r>
              <a:rPr lang="ru-RU" sz="4000" smtClean="0">
                <a:latin typeface="Bookman Old Style" panose="02050604050505020204" pitchFamily="18" charset="0"/>
              </a:rPr>
              <a:t>кадастрлық </a:t>
            </a:r>
            <a:r>
              <a:rPr lang="ru-RU" sz="4000">
                <a:latin typeface="Bookman Old Style" panose="02050604050505020204" pitchFamily="18" charset="0"/>
              </a:rPr>
              <a:t>жұмыстарды орындауды, ұйымдастыруды белгілейді. </a:t>
            </a:r>
            <a:r>
              <a:rPr lang="ru-RU"/>
              <a:t/>
            </a:r>
            <a:br>
              <a:rPr lang="ru-RU"/>
            </a:br>
            <a:endParaRPr lang="ru-RU" sz="3600"/>
          </a:p>
        </p:txBody>
      </p:sp>
    </p:spTree>
    <p:extLst>
      <p:ext uri="{BB962C8B-B14F-4D97-AF65-F5344CB8AC3E}">
        <p14:creationId xmlns:p14="http://schemas.microsoft.com/office/powerpoint/2010/main" val="378271396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887506" y="255494"/>
            <a:ext cx="10717306" cy="6078071"/>
          </a:xfrm>
        </p:spPr>
        <p:txBody>
          <a:bodyPr>
            <a:normAutofit/>
          </a:bodyPr>
          <a:lstStyle/>
          <a:p>
            <a:pPr fontAlgn="base"/>
            <a:r>
              <a:rPr lang="ru-RU" sz="4000" smtClean="0">
                <a:latin typeface="Bookman Old Style" panose="02050604050505020204" pitchFamily="18" charset="0"/>
              </a:rPr>
              <a:t>	</a:t>
            </a:r>
            <a:r>
              <a:rPr lang="ru-RU" sz="4400" b="1">
                <a:latin typeface="Bookman Old Style" panose="02050604050505020204" pitchFamily="18" charset="0"/>
              </a:rPr>
              <a:t>Қазақстан Республикасында мемлекеттік жер кадастрын жүргізу </a:t>
            </a:r>
            <a:r>
              <a:rPr lang="ru-RU" sz="4400" b="1" smtClean="0">
                <a:latin typeface="Bookman Old Style" panose="02050604050505020204" pitchFamily="18" charset="0"/>
              </a:rPr>
              <a:t>ережесі</a:t>
            </a:r>
            <a:br>
              <a:rPr lang="ru-RU" sz="4400" b="1" smtClean="0">
                <a:latin typeface="Bookman Old Style" panose="02050604050505020204" pitchFamily="18" charset="0"/>
              </a:rPr>
            </a:br>
            <a:r>
              <a:rPr lang="ru-RU" sz="4000">
                <a:latin typeface="Bookman Old Style" panose="02050604050505020204" pitchFamily="18" charset="0"/>
              </a:rPr>
              <a:t/>
            </a:r>
            <a:br>
              <a:rPr lang="ru-RU" sz="4000">
                <a:latin typeface="Bookman Old Style" panose="02050604050505020204" pitchFamily="18" charset="0"/>
              </a:rPr>
            </a:br>
            <a:r>
              <a:rPr lang="ru-RU" sz="4000">
                <a:latin typeface="Bookman Old Style" panose="02050604050505020204" pitchFamily="18" charset="0"/>
              </a:rPr>
              <a:t>Қазақстан Республикасы Ұлттық экономика министрінің 2014 жылғы </a:t>
            </a:r>
            <a:r>
              <a:rPr lang="ru-RU" sz="4000" smtClean="0">
                <a:latin typeface="Bookman Old Style" panose="02050604050505020204" pitchFamily="18" charset="0"/>
              </a:rPr>
              <a:t>        23 </a:t>
            </a:r>
            <a:r>
              <a:rPr lang="ru-RU" sz="4000">
                <a:latin typeface="Bookman Old Style" panose="02050604050505020204" pitchFamily="18" charset="0"/>
              </a:rPr>
              <a:t>желтоқсандағы № 160 </a:t>
            </a:r>
            <a:r>
              <a:rPr lang="ru-RU" sz="4000" smtClean="0">
                <a:latin typeface="Bookman Old Style" panose="02050604050505020204" pitchFamily="18" charset="0"/>
              </a:rPr>
              <a:t>бұйрығымен бекітілген. </a:t>
            </a:r>
            <a:r>
              <a:rPr lang="ru-RU"/>
              <a:t/>
            </a:r>
            <a:br>
              <a:rPr lang="ru-RU"/>
            </a:br>
            <a:endParaRPr lang="ru-RU" sz="3600"/>
          </a:p>
        </p:txBody>
      </p:sp>
    </p:spTree>
    <p:extLst>
      <p:ext uri="{BB962C8B-B14F-4D97-AF65-F5344CB8AC3E}">
        <p14:creationId xmlns:p14="http://schemas.microsoft.com/office/powerpoint/2010/main" val="127869991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887506" y="497541"/>
            <a:ext cx="10717306" cy="6172200"/>
          </a:xfrm>
        </p:spPr>
        <p:txBody>
          <a:bodyPr>
            <a:normAutofit fontScale="90000"/>
          </a:bodyPr>
          <a:lstStyle/>
          <a:p>
            <a:pPr algn="just" fontAlgn="base"/>
            <a:r>
              <a:rPr lang="ru-RU" sz="4000" smtClean="0">
                <a:latin typeface="Bookman Old Style" panose="02050604050505020204" pitchFamily="18" charset="0"/>
              </a:rPr>
              <a:t>	</a:t>
            </a:r>
            <a:br>
              <a:rPr lang="ru-RU" sz="4000" smtClean="0">
                <a:latin typeface="Bookman Old Style" panose="02050604050505020204" pitchFamily="18" charset="0"/>
              </a:rPr>
            </a:br>
            <a:r>
              <a:rPr lang="ru-RU" sz="4000">
                <a:latin typeface="Bookman Old Style" panose="02050604050505020204" pitchFamily="18" charset="0"/>
              </a:rPr>
              <a:t/>
            </a:r>
            <a:br>
              <a:rPr lang="ru-RU" sz="4000">
                <a:latin typeface="Bookman Old Style" panose="02050604050505020204" pitchFamily="18" charset="0"/>
              </a:rPr>
            </a:br>
            <a:r>
              <a:rPr lang="ru-RU" sz="4000" smtClean="0">
                <a:latin typeface="Bookman Old Style" panose="02050604050505020204" pitchFamily="18" charset="0"/>
              </a:rPr>
              <a:t/>
            </a:r>
            <a:br>
              <a:rPr lang="ru-RU" sz="4000" smtClean="0">
                <a:latin typeface="Bookman Old Style" panose="02050604050505020204" pitchFamily="18" charset="0"/>
              </a:rPr>
            </a:br>
            <a:r>
              <a:rPr lang="ru-RU" sz="4000" smtClean="0">
                <a:latin typeface="Bookman Old Style" panose="02050604050505020204" pitchFamily="18" charset="0"/>
              </a:rPr>
              <a:t/>
            </a:r>
            <a:br>
              <a:rPr lang="ru-RU" sz="4000" smtClean="0">
                <a:latin typeface="Bookman Old Style" panose="02050604050505020204" pitchFamily="18" charset="0"/>
              </a:rPr>
            </a:br>
            <a:r>
              <a:rPr lang="ru-RU" sz="4000">
                <a:latin typeface="Bookman Old Style" panose="02050604050505020204" pitchFamily="18" charset="0"/>
              </a:rPr>
              <a:t/>
            </a:r>
            <a:br>
              <a:rPr lang="ru-RU" sz="4000">
                <a:latin typeface="Bookman Old Style" panose="02050604050505020204" pitchFamily="18" charset="0"/>
              </a:rPr>
            </a:br>
            <a:r>
              <a:rPr lang="ru-RU" sz="4000" smtClean="0">
                <a:latin typeface="Bookman Old Style" panose="02050604050505020204" pitchFamily="18" charset="0"/>
              </a:rPr>
              <a:t>	</a:t>
            </a:r>
            <a:r>
              <a:rPr lang="ru-RU" sz="4900" smtClean="0">
                <a:latin typeface="Bookman Old Style" panose="02050604050505020204" pitchFamily="18" charset="0"/>
              </a:rPr>
              <a:t>Жер </a:t>
            </a:r>
            <a:r>
              <a:rPr lang="ru-RU" sz="4900">
                <a:latin typeface="Bookman Old Style" panose="02050604050505020204" pitchFamily="18" charset="0"/>
              </a:rPr>
              <a:t>кадастрын жүргізудің ең маңызды шарты координаттардың, биіктіктердің, картографиялық </a:t>
            </a:r>
            <a:r>
              <a:rPr lang="ru-RU" sz="4900" smtClean="0">
                <a:latin typeface="Bookman Old Style" panose="02050604050505020204" pitchFamily="18" charset="0"/>
              </a:rPr>
              <a:t>проекциялардың, </a:t>
            </a:r>
            <a:r>
              <a:rPr lang="ru-RU" sz="4900">
                <a:latin typeface="Bookman Old Style" panose="02050604050505020204" pitchFamily="18" charset="0"/>
              </a:rPr>
              <a:t>код, </a:t>
            </a:r>
            <a:r>
              <a:rPr lang="ru-RU" sz="4900" smtClean="0">
                <a:latin typeface="Bookman Old Style" panose="02050604050505020204" pitchFamily="18" charset="0"/>
              </a:rPr>
              <a:t>бірыңғай </a:t>
            </a:r>
            <a:r>
              <a:rPr lang="ru-RU" sz="4900">
                <a:latin typeface="Bookman Old Style" panose="02050604050505020204" pitchFamily="18" charset="0"/>
              </a:rPr>
              <a:t>мемлекеттік жүйесін қолдану жолымен ақпаратты өзара </a:t>
            </a:r>
            <a:r>
              <a:rPr lang="ru-RU" sz="4900" smtClean="0">
                <a:latin typeface="Bookman Old Style" panose="02050604050505020204" pitchFamily="18" charset="0"/>
              </a:rPr>
              <a:t>сәйкестендіру принципін қаматамасыз </a:t>
            </a:r>
            <a:r>
              <a:rPr lang="ru-RU" sz="4900">
                <a:latin typeface="Bookman Old Style" panose="02050604050505020204" pitchFamily="18" charset="0"/>
              </a:rPr>
              <a:t>ету болып табылады</a:t>
            </a:r>
            <a:r>
              <a:rPr lang="ru-RU" sz="4900" smtClean="0">
                <a:latin typeface="Bookman Old Style" panose="02050604050505020204" pitchFamily="18" charset="0"/>
              </a:rPr>
              <a:t>.</a:t>
            </a:r>
            <a:br>
              <a:rPr lang="ru-RU" sz="4900" smtClean="0">
                <a:latin typeface="Bookman Old Style" panose="02050604050505020204" pitchFamily="18" charset="0"/>
              </a:rPr>
            </a:br>
            <a:r>
              <a:rPr lang="ru-RU" sz="4900" smtClean="0">
                <a:latin typeface="Bookman Old Style" panose="02050604050505020204" pitchFamily="18" charset="0"/>
              </a:rPr>
              <a:t> </a:t>
            </a:r>
            <a:r>
              <a:rPr lang="ru-RU"/>
              <a:t/>
            </a:r>
            <a:br>
              <a:rPr lang="ru-RU"/>
            </a:br>
            <a:endParaRPr lang="ru-RU" sz="3600"/>
          </a:p>
        </p:txBody>
      </p:sp>
    </p:spTree>
    <p:extLst>
      <p:ext uri="{BB962C8B-B14F-4D97-AF65-F5344CB8AC3E}">
        <p14:creationId xmlns:p14="http://schemas.microsoft.com/office/powerpoint/2010/main" val="371333210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510988" y="470647"/>
            <a:ext cx="11187954" cy="5943600"/>
          </a:xfrm>
        </p:spPr>
        <p:txBody>
          <a:bodyPr>
            <a:normAutofit fontScale="90000"/>
          </a:bodyPr>
          <a:lstStyle/>
          <a:p>
            <a:pPr algn="just" fontAlgn="base">
              <a:lnSpc>
                <a:spcPct val="100000"/>
              </a:lnSpc>
            </a:pPr>
            <a:r>
              <a:rPr lang="ru-RU" sz="4000" smtClean="0">
                <a:latin typeface="Bookman Old Style" panose="02050604050505020204" pitchFamily="18" charset="0"/>
              </a:rPr>
              <a:t>	</a:t>
            </a:r>
            <a:br>
              <a:rPr lang="ru-RU" sz="4000" smtClean="0">
                <a:latin typeface="Bookman Old Style" panose="02050604050505020204" pitchFamily="18" charset="0"/>
              </a:rPr>
            </a:br>
            <a:r>
              <a:rPr lang="ru-RU" sz="4000">
                <a:latin typeface="Bookman Old Style" panose="02050604050505020204" pitchFamily="18" charset="0"/>
              </a:rPr>
              <a:t/>
            </a:r>
            <a:br>
              <a:rPr lang="ru-RU" sz="4000">
                <a:latin typeface="Bookman Old Style" panose="02050604050505020204" pitchFamily="18" charset="0"/>
              </a:rPr>
            </a:br>
            <a:r>
              <a:rPr lang="ru-RU" sz="4000" smtClean="0">
                <a:latin typeface="Bookman Old Style" panose="02050604050505020204" pitchFamily="18" charset="0"/>
              </a:rPr>
              <a:t/>
            </a:r>
            <a:br>
              <a:rPr lang="ru-RU" sz="4000" smtClean="0">
                <a:latin typeface="Bookman Old Style" panose="02050604050505020204" pitchFamily="18" charset="0"/>
              </a:rPr>
            </a:br>
            <a:r>
              <a:rPr lang="ru-RU" sz="4000">
                <a:latin typeface="Bookman Old Style" panose="02050604050505020204" pitchFamily="18" charset="0"/>
              </a:rPr>
              <a:t/>
            </a:r>
            <a:br>
              <a:rPr lang="ru-RU" sz="4000">
                <a:latin typeface="Bookman Old Style" panose="02050604050505020204" pitchFamily="18" charset="0"/>
              </a:rPr>
            </a:br>
            <a:r>
              <a:rPr lang="ru-RU" sz="2000" smtClean="0">
                <a:latin typeface="Bookman Old Style" panose="02050604050505020204" pitchFamily="18" charset="0"/>
              </a:rPr>
              <a:t/>
            </a:r>
            <a:br>
              <a:rPr lang="ru-RU" sz="2000" smtClean="0">
                <a:latin typeface="Bookman Old Style" panose="02050604050505020204" pitchFamily="18" charset="0"/>
              </a:rPr>
            </a:br>
            <a:r>
              <a:rPr lang="ru-RU" sz="2000" smtClean="0">
                <a:latin typeface="Bookman Old Style" panose="02050604050505020204" pitchFamily="18" charset="0"/>
              </a:rPr>
              <a:t>	</a:t>
            </a:r>
            <a:br>
              <a:rPr lang="ru-RU" sz="2000" smtClean="0">
                <a:latin typeface="Bookman Old Style" panose="02050604050505020204" pitchFamily="18" charset="0"/>
              </a:rPr>
            </a:br>
            <a:r>
              <a:rPr lang="ru-RU" sz="2000">
                <a:latin typeface="Bookman Old Style" panose="02050604050505020204" pitchFamily="18" charset="0"/>
              </a:rPr>
              <a:t/>
            </a:r>
            <a:br>
              <a:rPr lang="ru-RU" sz="2000">
                <a:latin typeface="Bookman Old Style" panose="02050604050505020204" pitchFamily="18" charset="0"/>
              </a:rPr>
            </a:br>
            <a:r>
              <a:rPr lang="ru-RU" sz="2700" smtClean="0">
                <a:latin typeface="Bookman Old Style" panose="02050604050505020204" pitchFamily="18" charset="0"/>
              </a:rPr>
              <a:t>. </a:t>
            </a:r>
            <a:r>
              <a:rPr lang="ru-RU"/>
              <a:t/>
            </a:r>
            <a:br>
              <a:rPr lang="ru-RU"/>
            </a:br>
            <a:r>
              <a:rPr lang="ru-RU" sz="4000" smtClean="0">
                <a:latin typeface="Bookman Old Style" panose="02050604050505020204" pitchFamily="18" charset="0"/>
              </a:rPr>
              <a:t> </a:t>
            </a:r>
            <a:r>
              <a:rPr lang="ru-RU" sz="4000">
                <a:latin typeface="Bookman Old Style" panose="02050604050505020204" pitchFamily="18" charset="0"/>
              </a:rPr>
              <a:t/>
            </a:r>
            <a:br>
              <a:rPr lang="ru-RU" sz="4000">
                <a:latin typeface="Bookman Old Style" panose="02050604050505020204" pitchFamily="18" charset="0"/>
              </a:rPr>
            </a:br>
            <a:r>
              <a:rPr lang="ru-RU" sz="4000" smtClean="0">
                <a:latin typeface="Bookman Old Style" panose="02050604050505020204" pitchFamily="18" charset="0"/>
              </a:rPr>
              <a:t/>
            </a:r>
            <a:br>
              <a:rPr lang="ru-RU" sz="4000" smtClean="0">
                <a:latin typeface="Bookman Old Style" panose="02050604050505020204" pitchFamily="18" charset="0"/>
              </a:rPr>
            </a:br>
            <a:r>
              <a:rPr lang="ru-RU" sz="4000">
                <a:latin typeface="Bookman Old Style" panose="02050604050505020204" pitchFamily="18" charset="0"/>
              </a:rPr>
              <a:t/>
            </a:r>
            <a:br>
              <a:rPr lang="ru-RU" sz="4000">
                <a:latin typeface="Bookman Old Style" panose="02050604050505020204" pitchFamily="18" charset="0"/>
              </a:rPr>
            </a:br>
            <a:r>
              <a:rPr lang="ru-RU" sz="4000" smtClean="0">
                <a:latin typeface="Bookman Old Style" panose="02050604050505020204" pitchFamily="18" charset="0"/>
              </a:rPr>
              <a:t/>
            </a:r>
            <a:br>
              <a:rPr lang="ru-RU" sz="4000" smtClean="0">
                <a:latin typeface="Bookman Old Style" panose="02050604050505020204" pitchFamily="18" charset="0"/>
              </a:rPr>
            </a:br>
            <a:r>
              <a:rPr lang="ru-RU" sz="3100" smtClean="0">
                <a:latin typeface="Bookman Old Style" panose="02050604050505020204" pitchFamily="18" charset="0"/>
              </a:rPr>
              <a:t/>
            </a:r>
            <a:br>
              <a:rPr lang="ru-RU" sz="3100" smtClean="0">
                <a:latin typeface="Bookman Old Style" panose="02050604050505020204" pitchFamily="18" charset="0"/>
              </a:rPr>
            </a:br>
            <a:r>
              <a:rPr lang="ru-RU" sz="3100">
                <a:latin typeface="Bookman Old Style" panose="02050604050505020204" pitchFamily="18" charset="0"/>
              </a:rPr>
              <a:t/>
            </a:r>
            <a:br>
              <a:rPr lang="ru-RU" sz="3100">
                <a:latin typeface="Bookman Old Style" panose="02050604050505020204" pitchFamily="18" charset="0"/>
              </a:rPr>
            </a:br>
            <a:r>
              <a:rPr lang="ru-RU" sz="3100" smtClean="0">
                <a:latin typeface="Bookman Old Style" panose="02050604050505020204" pitchFamily="18" charset="0"/>
              </a:rPr>
              <a:t>	 Жер кадастры орындайтын жұмысының сипаты мен көлеміне қарай екі түрге - </a:t>
            </a:r>
            <a:r>
              <a:rPr lang="ru-RU" sz="3100" b="1" smtClean="0">
                <a:latin typeface="Bookman Old Style" panose="02050604050505020204" pitchFamily="18" charset="0"/>
              </a:rPr>
              <a:t>негізгі</a:t>
            </a:r>
            <a:r>
              <a:rPr lang="ru-RU" sz="3100" smtClean="0">
                <a:latin typeface="Bookman Old Style" panose="02050604050505020204" pitchFamily="18" charset="0"/>
              </a:rPr>
              <a:t> (бірінші) және </a:t>
            </a:r>
            <a:r>
              <a:rPr lang="ru-RU" sz="3100" b="1" smtClean="0">
                <a:latin typeface="Bookman Old Style" panose="02050604050505020204" pitchFamily="18" charset="0"/>
              </a:rPr>
              <a:t>ағымдағы</a:t>
            </a:r>
            <a:r>
              <a:rPr lang="ru-RU" sz="3100" smtClean="0">
                <a:latin typeface="Bookman Old Style" panose="02050604050505020204" pitchFamily="18" charset="0"/>
              </a:rPr>
              <a:t> (күнделікті) болып бөлінеді. </a:t>
            </a:r>
            <a:br>
              <a:rPr lang="ru-RU" sz="3100" smtClean="0">
                <a:latin typeface="Bookman Old Style" panose="02050604050505020204" pitchFamily="18" charset="0"/>
              </a:rPr>
            </a:br>
            <a:r>
              <a:rPr lang="ru-RU" sz="3100">
                <a:latin typeface="Bookman Old Style" panose="02050604050505020204" pitchFamily="18" charset="0"/>
              </a:rPr>
              <a:t>	</a:t>
            </a:r>
            <a:r>
              <a:rPr lang="ru-RU" sz="3100" b="1" smtClean="0">
                <a:latin typeface="Bookman Old Style" panose="02050604050505020204" pitchFamily="18" charset="0"/>
              </a:rPr>
              <a:t>Негізгі кадастрдың </a:t>
            </a:r>
            <a:r>
              <a:rPr lang="ru-RU" sz="3100" smtClean="0">
                <a:latin typeface="Bookman Old Style" panose="02050604050505020204" pitchFamily="18" charset="0"/>
              </a:rPr>
              <a:t>мақсаты кадастрланған аумаққа (жер учаскесі, аудан, облыс) жататын жердің табиғаты, құқығы, шаруашылық жағдайы туралы алғашқы мәлімет алу. Осындай мәліметтер негізінде мемлекеттік жер кадастрының құжаттарында алғашқы жазба жүргізіледі. Осылайша негізгі кадастрды жүргізу нәтижесінде елдің жер қорының мөлшері, оның негізгі жер санаттарына бөлінуі және құны туралы ақпарат алады. Негізгі жер кадастры түсіріс жүргізу, тексеру, зерттеу және бағалау сияқты кең көлемді жұмыстарды жүргізумен байланысты. </a:t>
            </a:r>
            <a:endParaRPr lang="ru-RU" sz="3100">
              <a:latin typeface="Bookman Old Style" panose="02050604050505020204" pitchFamily="18" charset="0"/>
            </a:endParaRPr>
          </a:p>
        </p:txBody>
      </p:sp>
    </p:spTree>
    <p:extLst>
      <p:ext uri="{BB962C8B-B14F-4D97-AF65-F5344CB8AC3E}">
        <p14:creationId xmlns:p14="http://schemas.microsoft.com/office/powerpoint/2010/main" val="313728174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322729" y="470647"/>
            <a:ext cx="11725835" cy="5943600"/>
          </a:xfrm>
        </p:spPr>
        <p:txBody>
          <a:bodyPr>
            <a:normAutofit fontScale="90000"/>
          </a:bodyPr>
          <a:lstStyle/>
          <a:p>
            <a:pPr algn="just" fontAlgn="base">
              <a:lnSpc>
                <a:spcPct val="100000"/>
              </a:lnSpc>
            </a:pPr>
            <a:r>
              <a:rPr lang="ru-RU" sz="4000" smtClean="0">
                <a:latin typeface="Bookman Old Style" panose="02050604050505020204" pitchFamily="18" charset="0"/>
              </a:rPr>
              <a:t>	</a:t>
            </a:r>
            <a:br>
              <a:rPr lang="ru-RU" sz="4000" smtClean="0">
                <a:latin typeface="Bookman Old Style" panose="02050604050505020204" pitchFamily="18" charset="0"/>
              </a:rPr>
            </a:br>
            <a:r>
              <a:rPr lang="ru-RU" sz="4000">
                <a:latin typeface="Bookman Old Style" panose="02050604050505020204" pitchFamily="18" charset="0"/>
              </a:rPr>
              <a:t/>
            </a:r>
            <a:br>
              <a:rPr lang="ru-RU" sz="4000">
                <a:latin typeface="Bookman Old Style" panose="02050604050505020204" pitchFamily="18" charset="0"/>
              </a:rPr>
            </a:br>
            <a:r>
              <a:rPr lang="ru-RU" sz="4000" smtClean="0">
                <a:latin typeface="Bookman Old Style" panose="02050604050505020204" pitchFamily="18" charset="0"/>
              </a:rPr>
              <a:t/>
            </a:r>
            <a:br>
              <a:rPr lang="ru-RU" sz="4000" smtClean="0">
                <a:latin typeface="Bookman Old Style" panose="02050604050505020204" pitchFamily="18" charset="0"/>
              </a:rPr>
            </a:br>
            <a:r>
              <a:rPr lang="ru-RU" sz="4000">
                <a:latin typeface="Bookman Old Style" panose="02050604050505020204" pitchFamily="18" charset="0"/>
              </a:rPr>
              <a:t/>
            </a:r>
            <a:br>
              <a:rPr lang="ru-RU" sz="4000">
                <a:latin typeface="Bookman Old Style" panose="02050604050505020204" pitchFamily="18" charset="0"/>
              </a:rPr>
            </a:br>
            <a:r>
              <a:rPr lang="ru-RU" sz="2000" smtClean="0">
                <a:latin typeface="Bookman Old Style" panose="02050604050505020204" pitchFamily="18" charset="0"/>
              </a:rPr>
              <a:t/>
            </a:r>
            <a:br>
              <a:rPr lang="ru-RU" sz="2000" smtClean="0">
                <a:latin typeface="Bookman Old Style" panose="02050604050505020204" pitchFamily="18" charset="0"/>
              </a:rPr>
            </a:br>
            <a:r>
              <a:rPr lang="ru-RU" sz="2000" smtClean="0">
                <a:latin typeface="Bookman Old Style" panose="02050604050505020204" pitchFamily="18" charset="0"/>
              </a:rPr>
              <a:t>	</a:t>
            </a:r>
            <a:br>
              <a:rPr lang="ru-RU" sz="2000" smtClean="0">
                <a:latin typeface="Bookman Old Style" panose="02050604050505020204" pitchFamily="18" charset="0"/>
              </a:rPr>
            </a:br>
            <a:r>
              <a:rPr lang="ru-RU" sz="2000">
                <a:latin typeface="Bookman Old Style" panose="02050604050505020204" pitchFamily="18" charset="0"/>
              </a:rPr>
              <a:t/>
            </a:r>
            <a:br>
              <a:rPr lang="ru-RU" sz="2000">
                <a:latin typeface="Bookman Old Style" panose="02050604050505020204" pitchFamily="18" charset="0"/>
              </a:rPr>
            </a:br>
            <a:r>
              <a:rPr lang="ru-RU" sz="2700" smtClean="0">
                <a:latin typeface="Bookman Old Style" panose="02050604050505020204" pitchFamily="18" charset="0"/>
              </a:rPr>
              <a:t>. </a:t>
            </a:r>
            <a:r>
              <a:rPr lang="ru-RU"/>
              <a:t/>
            </a:r>
            <a:br>
              <a:rPr lang="ru-RU"/>
            </a:br>
            <a:r>
              <a:rPr lang="ru-RU" sz="4000" smtClean="0">
                <a:latin typeface="Bookman Old Style" panose="02050604050505020204" pitchFamily="18" charset="0"/>
              </a:rPr>
              <a:t> </a:t>
            </a:r>
            <a:r>
              <a:rPr lang="ru-RU" sz="4000">
                <a:latin typeface="Bookman Old Style" panose="02050604050505020204" pitchFamily="18" charset="0"/>
              </a:rPr>
              <a:t/>
            </a:r>
            <a:br>
              <a:rPr lang="ru-RU" sz="4000">
                <a:latin typeface="Bookman Old Style" panose="02050604050505020204" pitchFamily="18" charset="0"/>
              </a:rPr>
            </a:br>
            <a:r>
              <a:rPr lang="ru-RU" sz="4000" smtClean="0">
                <a:latin typeface="Bookman Old Style" panose="02050604050505020204" pitchFamily="18" charset="0"/>
              </a:rPr>
              <a:t/>
            </a:r>
            <a:br>
              <a:rPr lang="ru-RU" sz="4000" smtClean="0">
                <a:latin typeface="Bookman Old Style" panose="02050604050505020204" pitchFamily="18" charset="0"/>
              </a:rPr>
            </a:br>
            <a:r>
              <a:rPr lang="ru-RU" sz="4000">
                <a:latin typeface="Bookman Old Style" panose="02050604050505020204" pitchFamily="18" charset="0"/>
              </a:rPr>
              <a:t/>
            </a:r>
            <a:br>
              <a:rPr lang="ru-RU" sz="4000">
                <a:latin typeface="Bookman Old Style" panose="02050604050505020204" pitchFamily="18" charset="0"/>
              </a:rPr>
            </a:br>
            <a:r>
              <a:rPr lang="ru-RU" sz="4000" smtClean="0">
                <a:latin typeface="Bookman Old Style" panose="02050604050505020204" pitchFamily="18" charset="0"/>
              </a:rPr>
              <a:t/>
            </a:r>
            <a:br>
              <a:rPr lang="ru-RU" sz="4000" smtClean="0">
                <a:latin typeface="Bookman Old Style" panose="02050604050505020204" pitchFamily="18" charset="0"/>
              </a:rPr>
            </a:br>
            <a:r>
              <a:rPr lang="ru-RU" sz="3100" smtClean="0">
                <a:latin typeface="Bookman Old Style" panose="02050604050505020204" pitchFamily="18" charset="0"/>
              </a:rPr>
              <a:t/>
            </a:r>
            <a:br>
              <a:rPr lang="ru-RU" sz="3100" smtClean="0">
                <a:latin typeface="Bookman Old Style" panose="02050604050505020204" pitchFamily="18" charset="0"/>
              </a:rPr>
            </a:br>
            <a:r>
              <a:rPr lang="ru-RU" sz="3100">
                <a:latin typeface="Bookman Old Style" panose="02050604050505020204" pitchFamily="18" charset="0"/>
              </a:rPr>
              <a:t/>
            </a:r>
            <a:br>
              <a:rPr lang="ru-RU" sz="3100">
                <a:latin typeface="Bookman Old Style" panose="02050604050505020204" pitchFamily="18" charset="0"/>
              </a:rPr>
            </a:br>
            <a:r>
              <a:rPr lang="ru-RU" sz="3100" smtClean="0">
                <a:latin typeface="Bookman Old Style" panose="02050604050505020204" pitchFamily="18" charset="0"/>
              </a:rPr>
              <a:t>	</a:t>
            </a:r>
            <a:endParaRPr lang="ru-RU" sz="2700"/>
          </a:p>
        </p:txBody>
      </p:sp>
      <p:sp>
        <p:nvSpPr>
          <p:cNvPr id="3" name="Прямоугольник 2"/>
          <p:cNvSpPr/>
          <p:nvPr/>
        </p:nvSpPr>
        <p:spPr>
          <a:xfrm>
            <a:off x="571499" y="810957"/>
            <a:ext cx="11228293" cy="4832092"/>
          </a:xfrm>
          <a:prstGeom prst="rect">
            <a:avLst/>
          </a:prstGeom>
        </p:spPr>
        <p:txBody>
          <a:bodyPr wrap="square">
            <a:spAutoFit/>
          </a:bodyPr>
          <a:lstStyle/>
          <a:p>
            <a:pPr algn="just"/>
            <a:r>
              <a:rPr lang="ru-RU" sz="2800" b="1" smtClean="0">
                <a:latin typeface="Bookman Old Style" panose="02050604050505020204" pitchFamily="18" charset="0"/>
              </a:rPr>
              <a:t>	Ағымдағы жер кадастрының </a:t>
            </a:r>
            <a:r>
              <a:rPr lang="ru-RU" sz="2800" smtClean="0">
                <a:latin typeface="Bookman Old Style" panose="02050604050505020204" pitchFamily="18" charset="0"/>
              </a:rPr>
              <a:t>міндетіне</a:t>
            </a:r>
            <a:r>
              <a:rPr lang="ru-RU" sz="2800" b="1" smtClean="0">
                <a:latin typeface="Bookman Old Style" panose="02050604050505020204" pitchFamily="18" charset="0"/>
              </a:rPr>
              <a:t> </a:t>
            </a:r>
            <a:r>
              <a:rPr lang="ru-RU" sz="2800" smtClean="0">
                <a:latin typeface="Bookman Old Style" panose="02050604050505020204" pitchFamily="18" charset="0"/>
              </a:rPr>
              <a:t>жерлерді үлестіру</a:t>
            </a:r>
            <a:r>
              <a:rPr lang="ru-RU" sz="2800">
                <a:latin typeface="Bookman Old Style" panose="02050604050505020204" pitchFamily="18" charset="0"/>
              </a:rPr>
              <a:t>, жерлердің сапалық </a:t>
            </a:r>
            <a:r>
              <a:rPr lang="ru-RU" sz="2800" smtClean="0">
                <a:latin typeface="Bookman Old Style" panose="02050604050505020204" pitchFamily="18" charset="0"/>
              </a:rPr>
              <a:t>жай-күйі </a:t>
            </a:r>
            <a:r>
              <a:rPr lang="ru-RU" sz="2800">
                <a:latin typeface="Bookman Old Style" panose="02050604050505020204" pitchFamily="18" charset="0"/>
              </a:rPr>
              <a:t>және пайдалануы туралы өзгерістері мәліметтерін анықтап, жер </a:t>
            </a:r>
            <a:r>
              <a:rPr lang="ru-RU" sz="2800" smtClean="0">
                <a:latin typeface="Bookman Old Style" panose="02050604050505020204" pitchFamily="18" charset="0"/>
              </a:rPr>
              <a:t>кадастрлық </a:t>
            </a:r>
            <a:r>
              <a:rPr lang="ru-RU" sz="2800">
                <a:latin typeface="Bookman Old Style" panose="02050604050505020204" pitchFamily="18" charset="0"/>
              </a:rPr>
              <a:t>құжаттарға түсіру, сондай-ақ жаңа жер учаскелері туралы </a:t>
            </a:r>
            <a:r>
              <a:rPr lang="ru-RU" sz="2800" smtClean="0">
                <a:latin typeface="Bookman Old Style" panose="02050604050505020204" pitchFamily="18" charset="0"/>
              </a:rPr>
              <a:t>мәліметтерді енгізу </a:t>
            </a:r>
            <a:r>
              <a:rPr lang="ru-RU" sz="2800">
                <a:latin typeface="Bookman Old Style" panose="02050604050505020204" pitchFamily="18" charset="0"/>
              </a:rPr>
              <a:t>кіреді. </a:t>
            </a:r>
          </a:p>
          <a:p>
            <a:pPr algn="just"/>
            <a:r>
              <a:rPr lang="ru-RU" sz="2800" smtClean="0">
                <a:latin typeface="Bookman Old Style" panose="02050604050505020204" pitchFamily="18" charset="0"/>
              </a:rPr>
              <a:t>	Негізгі және ағымдағы кадастр арасында байланыс бар. Біріншісі жерге  толық сипаттама береді, екіншіні жүргізуге негіз береді және оның қызметін анықтайды. Екіншісі біріншісінің мәліметтерін жаңартып және толықтырып, қазіргі заман деңгейінде біріншісінің мәліметтерін жүйелі қолдайды.</a:t>
            </a:r>
          </a:p>
        </p:txBody>
      </p:sp>
    </p:spTree>
    <p:extLst>
      <p:ext uri="{BB962C8B-B14F-4D97-AF65-F5344CB8AC3E}">
        <p14:creationId xmlns:p14="http://schemas.microsoft.com/office/powerpoint/2010/main" val="386996417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322729" y="470647"/>
            <a:ext cx="11725835" cy="5943600"/>
          </a:xfrm>
        </p:spPr>
        <p:txBody>
          <a:bodyPr>
            <a:normAutofit fontScale="90000"/>
          </a:bodyPr>
          <a:lstStyle/>
          <a:p>
            <a:pPr algn="just" fontAlgn="base">
              <a:lnSpc>
                <a:spcPct val="100000"/>
              </a:lnSpc>
            </a:pPr>
            <a:r>
              <a:rPr lang="ru-RU" sz="4000" smtClean="0">
                <a:latin typeface="Bookman Old Style" panose="02050604050505020204" pitchFamily="18" charset="0"/>
              </a:rPr>
              <a:t>	</a:t>
            </a:r>
            <a:br>
              <a:rPr lang="ru-RU" sz="4000" smtClean="0">
                <a:latin typeface="Bookman Old Style" panose="02050604050505020204" pitchFamily="18" charset="0"/>
              </a:rPr>
            </a:br>
            <a:r>
              <a:rPr lang="ru-RU" sz="4000">
                <a:latin typeface="Bookman Old Style" panose="02050604050505020204" pitchFamily="18" charset="0"/>
              </a:rPr>
              <a:t/>
            </a:r>
            <a:br>
              <a:rPr lang="ru-RU" sz="4000">
                <a:latin typeface="Bookman Old Style" panose="02050604050505020204" pitchFamily="18" charset="0"/>
              </a:rPr>
            </a:br>
            <a:r>
              <a:rPr lang="ru-RU" sz="4000" smtClean="0">
                <a:latin typeface="Bookman Old Style" panose="02050604050505020204" pitchFamily="18" charset="0"/>
              </a:rPr>
              <a:t/>
            </a:r>
            <a:br>
              <a:rPr lang="ru-RU" sz="4000" smtClean="0">
                <a:latin typeface="Bookman Old Style" panose="02050604050505020204" pitchFamily="18" charset="0"/>
              </a:rPr>
            </a:br>
            <a:r>
              <a:rPr lang="ru-RU" sz="4000">
                <a:latin typeface="Bookman Old Style" panose="02050604050505020204" pitchFamily="18" charset="0"/>
              </a:rPr>
              <a:t/>
            </a:r>
            <a:br>
              <a:rPr lang="ru-RU" sz="4000">
                <a:latin typeface="Bookman Old Style" panose="02050604050505020204" pitchFamily="18" charset="0"/>
              </a:rPr>
            </a:br>
            <a:r>
              <a:rPr lang="ru-RU" sz="2000" smtClean="0">
                <a:latin typeface="Bookman Old Style" panose="02050604050505020204" pitchFamily="18" charset="0"/>
              </a:rPr>
              <a:t/>
            </a:r>
            <a:br>
              <a:rPr lang="ru-RU" sz="2000" smtClean="0">
                <a:latin typeface="Bookman Old Style" panose="02050604050505020204" pitchFamily="18" charset="0"/>
              </a:rPr>
            </a:br>
            <a:r>
              <a:rPr lang="ru-RU" sz="2000" smtClean="0">
                <a:latin typeface="Bookman Old Style" panose="02050604050505020204" pitchFamily="18" charset="0"/>
              </a:rPr>
              <a:t>	</a:t>
            </a:r>
            <a:br>
              <a:rPr lang="ru-RU" sz="2000" smtClean="0">
                <a:latin typeface="Bookman Old Style" panose="02050604050505020204" pitchFamily="18" charset="0"/>
              </a:rPr>
            </a:br>
            <a:r>
              <a:rPr lang="ru-RU" sz="2000">
                <a:latin typeface="Bookman Old Style" panose="02050604050505020204" pitchFamily="18" charset="0"/>
              </a:rPr>
              <a:t/>
            </a:r>
            <a:br>
              <a:rPr lang="ru-RU" sz="2000">
                <a:latin typeface="Bookman Old Style" panose="02050604050505020204" pitchFamily="18" charset="0"/>
              </a:rPr>
            </a:br>
            <a:r>
              <a:rPr lang="ru-RU" sz="2700" smtClean="0">
                <a:latin typeface="Bookman Old Style" panose="02050604050505020204" pitchFamily="18" charset="0"/>
              </a:rPr>
              <a:t>. </a:t>
            </a:r>
            <a:r>
              <a:rPr lang="ru-RU"/>
              <a:t/>
            </a:r>
            <a:br>
              <a:rPr lang="ru-RU"/>
            </a:br>
            <a:r>
              <a:rPr lang="ru-RU" sz="4000" smtClean="0">
                <a:latin typeface="Bookman Old Style" panose="02050604050505020204" pitchFamily="18" charset="0"/>
              </a:rPr>
              <a:t> </a:t>
            </a:r>
            <a:r>
              <a:rPr lang="ru-RU" sz="4000">
                <a:latin typeface="Bookman Old Style" panose="02050604050505020204" pitchFamily="18" charset="0"/>
              </a:rPr>
              <a:t/>
            </a:r>
            <a:br>
              <a:rPr lang="ru-RU" sz="4000">
                <a:latin typeface="Bookman Old Style" panose="02050604050505020204" pitchFamily="18" charset="0"/>
              </a:rPr>
            </a:br>
            <a:r>
              <a:rPr lang="ru-RU" sz="4000" smtClean="0">
                <a:latin typeface="Bookman Old Style" panose="02050604050505020204" pitchFamily="18" charset="0"/>
              </a:rPr>
              <a:t/>
            </a:r>
            <a:br>
              <a:rPr lang="ru-RU" sz="4000" smtClean="0">
                <a:latin typeface="Bookman Old Style" panose="02050604050505020204" pitchFamily="18" charset="0"/>
              </a:rPr>
            </a:br>
            <a:r>
              <a:rPr lang="ru-RU" sz="4000">
                <a:latin typeface="Bookman Old Style" panose="02050604050505020204" pitchFamily="18" charset="0"/>
              </a:rPr>
              <a:t/>
            </a:r>
            <a:br>
              <a:rPr lang="ru-RU" sz="4000">
                <a:latin typeface="Bookman Old Style" panose="02050604050505020204" pitchFamily="18" charset="0"/>
              </a:rPr>
            </a:br>
            <a:r>
              <a:rPr lang="ru-RU" sz="4000" smtClean="0">
                <a:latin typeface="Bookman Old Style" panose="02050604050505020204" pitchFamily="18" charset="0"/>
              </a:rPr>
              <a:t/>
            </a:r>
            <a:br>
              <a:rPr lang="ru-RU" sz="4000" smtClean="0">
                <a:latin typeface="Bookman Old Style" panose="02050604050505020204" pitchFamily="18" charset="0"/>
              </a:rPr>
            </a:br>
            <a:r>
              <a:rPr lang="ru-RU" sz="3100" smtClean="0">
                <a:latin typeface="Bookman Old Style" panose="02050604050505020204" pitchFamily="18" charset="0"/>
              </a:rPr>
              <a:t/>
            </a:r>
            <a:br>
              <a:rPr lang="ru-RU" sz="3100" smtClean="0">
                <a:latin typeface="Bookman Old Style" panose="02050604050505020204" pitchFamily="18" charset="0"/>
              </a:rPr>
            </a:br>
            <a:r>
              <a:rPr lang="ru-RU" sz="3100">
                <a:latin typeface="Bookman Old Style" panose="02050604050505020204" pitchFamily="18" charset="0"/>
              </a:rPr>
              <a:t/>
            </a:r>
            <a:br>
              <a:rPr lang="ru-RU" sz="3100">
                <a:latin typeface="Bookman Old Style" panose="02050604050505020204" pitchFamily="18" charset="0"/>
              </a:rPr>
            </a:br>
            <a:r>
              <a:rPr lang="ru-RU" sz="3100" smtClean="0">
                <a:latin typeface="Bookman Old Style" panose="02050604050505020204" pitchFamily="18" charset="0"/>
              </a:rPr>
              <a:t>	</a:t>
            </a:r>
            <a:endParaRPr lang="ru-RU" sz="2700"/>
          </a:p>
        </p:txBody>
      </p:sp>
      <p:sp>
        <p:nvSpPr>
          <p:cNvPr id="3" name="Прямоугольник 2"/>
          <p:cNvSpPr/>
          <p:nvPr/>
        </p:nvSpPr>
        <p:spPr>
          <a:xfrm>
            <a:off x="571499" y="810957"/>
            <a:ext cx="11228293" cy="5386090"/>
          </a:xfrm>
          <a:prstGeom prst="rect">
            <a:avLst/>
          </a:prstGeom>
        </p:spPr>
        <p:txBody>
          <a:bodyPr wrap="square">
            <a:spAutoFit/>
          </a:bodyPr>
          <a:lstStyle/>
          <a:p>
            <a:pPr algn="just"/>
            <a:r>
              <a:rPr lang="ru-RU" sz="2800" b="1" smtClean="0">
                <a:latin typeface="Bookman Old Style" panose="02050604050505020204" pitchFamily="18" charset="0"/>
              </a:rPr>
              <a:t>	</a:t>
            </a:r>
            <a:r>
              <a:rPr lang="ru-RU" sz="2800">
                <a:latin typeface="Bookman Old Style" panose="02050604050505020204" pitchFamily="18" charset="0"/>
              </a:rPr>
              <a:t> </a:t>
            </a:r>
            <a:r>
              <a:rPr lang="ru-RU" sz="2400">
                <a:latin typeface="Bookman Old Style" panose="02050604050505020204" pitchFamily="18" charset="0"/>
              </a:rPr>
              <a:t>Жер </a:t>
            </a:r>
            <a:r>
              <a:rPr lang="ru-RU" sz="2400" smtClean="0">
                <a:latin typeface="Bookman Old Style" panose="02050604050505020204" pitchFamily="18" charset="0"/>
              </a:rPr>
              <a:t>кадастрлық </a:t>
            </a:r>
            <a:r>
              <a:rPr lang="ru-RU" sz="2400">
                <a:latin typeface="Bookman Old Style" panose="02050604050505020204" pitchFamily="18" charset="0"/>
              </a:rPr>
              <a:t>құжат </a:t>
            </a:r>
            <a:r>
              <a:rPr lang="ru-RU" sz="2400" b="1" smtClean="0">
                <a:latin typeface="Bookman Old Style" panose="02050604050505020204" pitchFamily="18" charset="0"/>
              </a:rPr>
              <a:t>тексттік</a:t>
            </a:r>
            <a:r>
              <a:rPr lang="ru-RU" sz="2400" smtClean="0">
                <a:latin typeface="Bookman Old Style" panose="02050604050505020204" pitchFamily="18" charset="0"/>
              </a:rPr>
              <a:t> (мәтіндік) </a:t>
            </a:r>
            <a:r>
              <a:rPr lang="ru-RU" sz="2400">
                <a:latin typeface="Bookman Old Style" panose="02050604050505020204" pitchFamily="18" charset="0"/>
              </a:rPr>
              <a:t>және </a:t>
            </a:r>
            <a:r>
              <a:rPr lang="ru-RU" sz="2400" b="1">
                <a:latin typeface="Bookman Old Style" panose="02050604050505020204" pitchFamily="18" charset="0"/>
              </a:rPr>
              <a:t>жоспарлы –картографиялық</a:t>
            </a:r>
            <a:r>
              <a:rPr lang="ru-RU" sz="2400">
                <a:latin typeface="Bookman Old Style" panose="02050604050505020204" pitchFamily="18" charset="0"/>
              </a:rPr>
              <a:t> болып бөлінеді. </a:t>
            </a:r>
            <a:endParaRPr lang="ru-RU" sz="2400" smtClean="0">
              <a:latin typeface="Bookman Old Style" panose="02050604050505020204" pitchFamily="18" charset="0"/>
            </a:endParaRPr>
          </a:p>
          <a:p>
            <a:pPr algn="just"/>
            <a:r>
              <a:rPr lang="ru-RU" sz="2400">
                <a:latin typeface="Bookman Old Style" panose="02050604050505020204" pitchFamily="18" charset="0"/>
              </a:rPr>
              <a:t>	</a:t>
            </a:r>
            <a:r>
              <a:rPr lang="ru-RU" sz="2400" smtClean="0">
                <a:latin typeface="Bookman Old Style" panose="02050604050505020204" pitchFamily="18" charset="0"/>
              </a:rPr>
              <a:t>Тексттік </a:t>
            </a:r>
            <a:r>
              <a:rPr lang="ru-RU" sz="2400">
                <a:latin typeface="Bookman Old Style" panose="02050604050505020204" pitchFamily="18" charset="0"/>
              </a:rPr>
              <a:t>– кітап, </a:t>
            </a:r>
            <a:r>
              <a:rPr lang="ru-RU" sz="2400" smtClean="0">
                <a:latin typeface="Bookman Old Style" panose="02050604050505020204" pitchFamily="18" charset="0"/>
              </a:rPr>
              <a:t>ведомость, </a:t>
            </a:r>
            <a:r>
              <a:rPr lang="ru-RU" sz="2400">
                <a:latin typeface="Bookman Old Style" panose="02050604050505020204" pitchFamily="18" charset="0"/>
              </a:rPr>
              <a:t>карточка, тізім, түсіндірме жазулар түрінде болады. Жоспарлы – картографиялық құжаттар жер учаскелерінің сызба бейнелерін көрсетеді – жоспарлар, карталар, картограммалар. </a:t>
            </a:r>
            <a:endParaRPr lang="ru-RU" sz="2400" smtClean="0">
              <a:latin typeface="Bookman Old Style" panose="02050604050505020204" pitchFamily="18" charset="0"/>
            </a:endParaRPr>
          </a:p>
          <a:p>
            <a:pPr algn="just"/>
            <a:r>
              <a:rPr lang="ru-RU" sz="2400">
                <a:latin typeface="Bookman Old Style" panose="02050604050505020204" pitchFamily="18" charset="0"/>
              </a:rPr>
              <a:t>	</a:t>
            </a:r>
            <a:r>
              <a:rPr lang="ru-RU" sz="2400" smtClean="0">
                <a:latin typeface="Bookman Old Style" panose="02050604050505020204" pitchFamily="18" charset="0"/>
              </a:rPr>
              <a:t>Кадастр </a:t>
            </a:r>
            <a:r>
              <a:rPr lang="ru-RU" sz="2400">
                <a:latin typeface="Bookman Old Style" panose="02050604050505020204" pitchFamily="18" charset="0"/>
              </a:rPr>
              <a:t>үшін керек мәліметтер жоспарлы-картографиялық материалдарда сызба түрінде көрсетілген. Қазақстанда жер кадастрын жүргізу автоматтандырылған жүйеге салынып отыр, барлық мәліметтер компьютерлерге еңгізіліп сақталады. Бұл ақпаратпен жұмыс істеу үшін арнайы бағдарламалар жасалынған. Картографиялық материалдар да компьютерлерге еңгізіліп, электрондық жоспар-карта түрінде шығарылады. </a:t>
            </a:r>
          </a:p>
          <a:p>
            <a:pPr algn="just"/>
            <a:endParaRPr lang="ru-RU" sz="2800" smtClean="0">
              <a:latin typeface="Bookman Old Style" panose="02050604050505020204" pitchFamily="18" charset="0"/>
            </a:endParaRPr>
          </a:p>
        </p:txBody>
      </p:sp>
    </p:spTree>
    <p:extLst>
      <p:ext uri="{BB962C8B-B14F-4D97-AF65-F5344CB8AC3E}">
        <p14:creationId xmlns:p14="http://schemas.microsoft.com/office/powerpoint/2010/main" val="109725175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322729" y="470647"/>
            <a:ext cx="11725835" cy="5943600"/>
          </a:xfrm>
        </p:spPr>
        <p:txBody>
          <a:bodyPr>
            <a:normAutofit fontScale="90000"/>
          </a:bodyPr>
          <a:lstStyle/>
          <a:p>
            <a:pPr algn="just" fontAlgn="base">
              <a:lnSpc>
                <a:spcPct val="100000"/>
              </a:lnSpc>
            </a:pPr>
            <a:r>
              <a:rPr lang="ru-RU" sz="4000" smtClean="0">
                <a:latin typeface="Bookman Old Style" panose="02050604050505020204" pitchFamily="18" charset="0"/>
              </a:rPr>
              <a:t>	</a:t>
            </a:r>
            <a:br>
              <a:rPr lang="ru-RU" sz="4000" smtClean="0">
                <a:latin typeface="Bookman Old Style" panose="02050604050505020204" pitchFamily="18" charset="0"/>
              </a:rPr>
            </a:br>
            <a:r>
              <a:rPr lang="ru-RU" sz="4000">
                <a:latin typeface="Bookman Old Style" panose="02050604050505020204" pitchFamily="18" charset="0"/>
              </a:rPr>
              <a:t/>
            </a:r>
            <a:br>
              <a:rPr lang="ru-RU" sz="4000">
                <a:latin typeface="Bookman Old Style" panose="02050604050505020204" pitchFamily="18" charset="0"/>
              </a:rPr>
            </a:br>
            <a:r>
              <a:rPr lang="ru-RU" sz="4000" smtClean="0">
                <a:latin typeface="Bookman Old Style" panose="02050604050505020204" pitchFamily="18" charset="0"/>
              </a:rPr>
              <a:t/>
            </a:r>
            <a:br>
              <a:rPr lang="ru-RU" sz="4000" smtClean="0">
                <a:latin typeface="Bookman Old Style" panose="02050604050505020204" pitchFamily="18" charset="0"/>
              </a:rPr>
            </a:br>
            <a:r>
              <a:rPr lang="ru-RU" sz="4000">
                <a:latin typeface="Bookman Old Style" panose="02050604050505020204" pitchFamily="18" charset="0"/>
              </a:rPr>
              <a:t/>
            </a:r>
            <a:br>
              <a:rPr lang="ru-RU" sz="4000">
                <a:latin typeface="Bookman Old Style" panose="02050604050505020204" pitchFamily="18" charset="0"/>
              </a:rPr>
            </a:br>
            <a:r>
              <a:rPr lang="ru-RU" sz="2000" smtClean="0">
                <a:latin typeface="Bookman Old Style" panose="02050604050505020204" pitchFamily="18" charset="0"/>
              </a:rPr>
              <a:t/>
            </a:r>
            <a:br>
              <a:rPr lang="ru-RU" sz="2000" smtClean="0">
                <a:latin typeface="Bookman Old Style" panose="02050604050505020204" pitchFamily="18" charset="0"/>
              </a:rPr>
            </a:br>
            <a:r>
              <a:rPr lang="ru-RU" sz="2000" smtClean="0">
                <a:latin typeface="Bookman Old Style" panose="02050604050505020204" pitchFamily="18" charset="0"/>
              </a:rPr>
              <a:t>	</a:t>
            </a:r>
            <a:br>
              <a:rPr lang="ru-RU" sz="2000" smtClean="0">
                <a:latin typeface="Bookman Old Style" panose="02050604050505020204" pitchFamily="18" charset="0"/>
              </a:rPr>
            </a:br>
            <a:r>
              <a:rPr lang="ru-RU" sz="2000">
                <a:latin typeface="Bookman Old Style" panose="02050604050505020204" pitchFamily="18" charset="0"/>
              </a:rPr>
              <a:t/>
            </a:r>
            <a:br>
              <a:rPr lang="ru-RU" sz="2000">
                <a:latin typeface="Bookman Old Style" panose="02050604050505020204" pitchFamily="18" charset="0"/>
              </a:rPr>
            </a:br>
            <a:r>
              <a:rPr lang="ru-RU" sz="2700" smtClean="0">
                <a:latin typeface="Bookman Old Style" panose="02050604050505020204" pitchFamily="18" charset="0"/>
              </a:rPr>
              <a:t>. </a:t>
            </a:r>
            <a:r>
              <a:rPr lang="ru-RU"/>
              <a:t/>
            </a:r>
            <a:br>
              <a:rPr lang="ru-RU"/>
            </a:br>
            <a:r>
              <a:rPr lang="ru-RU" sz="4000" smtClean="0">
                <a:latin typeface="Bookman Old Style" panose="02050604050505020204" pitchFamily="18" charset="0"/>
              </a:rPr>
              <a:t> </a:t>
            </a:r>
            <a:r>
              <a:rPr lang="ru-RU" sz="4000">
                <a:latin typeface="Bookman Old Style" panose="02050604050505020204" pitchFamily="18" charset="0"/>
              </a:rPr>
              <a:t/>
            </a:r>
            <a:br>
              <a:rPr lang="ru-RU" sz="4000">
                <a:latin typeface="Bookman Old Style" panose="02050604050505020204" pitchFamily="18" charset="0"/>
              </a:rPr>
            </a:br>
            <a:r>
              <a:rPr lang="ru-RU" sz="4000" smtClean="0">
                <a:latin typeface="Bookman Old Style" panose="02050604050505020204" pitchFamily="18" charset="0"/>
              </a:rPr>
              <a:t/>
            </a:r>
            <a:br>
              <a:rPr lang="ru-RU" sz="4000" smtClean="0">
                <a:latin typeface="Bookman Old Style" panose="02050604050505020204" pitchFamily="18" charset="0"/>
              </a:rPr>
            </a:br>
            <a:r>
              <a:rPr lang="ru-RU" sz="4000">
                <a:latin typeface="Bookman Old Style" panose="02050604050505020204" pitchFamily="18" charset="0"/>
              </a:rPr>
              <a:t/>
            </a:r>
            <a:br>
              <a:rPr lang="ru-RU" sz="4000">
                <a:latin typeface="Bookman Old Style" panose="02050604050505020204" pitchFamily="18" charset="0"/>
              </a:rPr>
            </a:br>
            <a:r>
              <a:rPr lang="ru-RU" sz="4000" smtClean="0">
                <a:latin typeface="Bookman Old Style" panose="02050604050505020204" pitchFamily="18" charset="0"/>
              </a:rPr>
              <a:t/>
            </a:r>
            <a:br>
              <a:rPr lang="ru-RU" sz="4000" smtClean="0">
                <a:latin typeface="Bookman Old Style" panose="02050604050505020204" pitchFamily="18" charset="0"/>
              </a:rPr>
            </a:br>
            <a:r>
              <a:rPr lang="ru-RU" sz="3100" smtClean="0">
                <a:latin typeface="Bookman Old Style" panose="02050604050505020204" pitchFamily="18" charset="0"/>
              </a:rPr>
              <a:t/>
            </a:r>
            <a:br>
              <a:rPr lang="ru-RU" sz="3100" smtClean="0">
                <a:latin typeface="Bookman Old Style" panose="02050604050505020204" pitchFamily="18" charset="0"/>
              </a:rPr>
            </a:br>
            <a:r>
              <a:rPr lang="ru-RU" sz="3100">
                <a:latin typeface="Bookman Old Style" panose="02050604050505020204" pitchFamily="18" charset="0"/>
              </a:rPr>
              <a:t/>
            </a:r>
            <a:br>
              <a:rPr lang="ru-RU" sz="3100">
                <a:latin typeface="Bookman Old Style" panose="02050604050505020204" pitchFamily="18" charset="0"/>
              </a:rPr>
            </a:br>
            <a:r>
              <a:rPr lang="ru-RU" sz="3100" smtClean="0">
                <a:latin typeface="Bookman Old Style" panose="02050604050505020204" pitchFamily="18" charset="0"/>
              </a:rPr>
              <a:t>	</a:t>
            </a:r>
            <a:endParaRPr lang="ru-RU" sz="2700"/>
          </a:p>
        </p:txBody>
      </p:sp>
      <p:sp>
        <p:nvSpPr>
          <p:cNvPr id="3" name="Прямоугольник 2"/>
          <p:cNvSpPr/>
          <p:nvPr/>
        </p:nvSpPr>
        <p:spPr>
          <a:xfrm>
            <a:off x="571499" y="1308499"/>
            <a:ext cx="11228293" cy="3785652"/>
          </a:xfrm>
          <a:prstGeom prst="rect">
            <a:avLst/>
          </a:prstGeom>
        </p:spPr>
        <p:txBody>
          <a:bodyPr wrap="square">
            <a:spAutoFit/>
          </a:bodyPr>
          <a:lstStyle/>
          <a:p>
            <a:pPr algn="just"/>
            <a:r>
              <a:rPr lang="ru-RU" sz="2800" b="1" smtClean="0">
                <a:latin typeface="Bookman Old Style" panose="02050604050505020204" pitchFamily="18" charset="0"/>
              </a:rPr>
              <a:t>	</a:t>
            </a:r>
            <a:r>
              <a:rPr lang="ru-RU" sz="3600" smtClean="0">
                <a:latin typeface="Bookman Old Style" panose="02050604050505020204" pitchFamily="18" charset="0"/>
              </a:rPr>
              <a:t> </a:t>
            </a:r>
            <a:r>
              <a:rPr lang="ru-RU" sz="4000" smtClean="0">
                <a:latin typeface="Bookman Old Style" panose="02050604050505020204" pitchFamily="18" charset="0"/>
              </a:rPr>
              <a:t>Негізгі жер-кадастрлық құжаттар:</a:t>
            </a:r>
          </a:p>
          <a:p>
            <a:pPr algn="just"/>
            <a:r>
              <a:rPr lang="ru-RU" sz="4000" smtClean="0">
                <a:latin typeface="Bookman Old Style" panose="02050604050505020204" pitchFamily="18" charset="0"/>
              </a:rPr>
              <a:t>- жер учаскесінің жер кадастрлық ісі, </a:t>
            </a:r>
          </a:p>
          <a:p>
            <a:pPr algn="just"/>
            <a:r>
              <a:rPr lang="ru-RU" sz="4000" smtClean="0">
                <a:latin typeface="Bookman Old Style" panose="02050604050505020204" pitchFamily="18" charset="0"/>
              </a:rPr>
              <a:t>- жер-кадастрлық карта; </a:t>
            </a:r>
          </a:p>
          <a:p>
            <a:pPr marL="571500" indent="-571500" algn="just">
              <a:buFontTx/>
              <a:buChar char="-"/>
            </a:pPr>
            <a:r>
              <a:rPr lang="ru-RU" sz="4000" smtClean="0">
                <a:latin typeface="Bookman Old Style" panose="02050604050505020204" pitchFamily="18" charset="0"/>
              </a:rPr>
              <a:t>Мемлекеттік жер-кадастрлық кітабы жатады;</a:t>
            </a:r>
          </a:p>
          <a:p>
            <a:pPr marL="571500" indent="-571500" algn="just">
              <a:buFontTx/>
              <a:buChar char="-"/>
            </a:pPr>
            <a:r>
              <a:rPr lang="ru-RU" sz="4000">
                <a:latin typeface="Bookman Old Style" panose="02050604050505020204" pitchFamily="18" charset="0"/>
              </a:rPr>
              <a:t>б</a:t>
            </a:r>
            <a:r>
              <a:rPr lang="ru-RU" sz="4000" smtClean="0">
                <a:latin typeface="Bookman Old Style" panose="02050604050505020204" pitchFamily="18" charset="0"/>
              </a:rPr>
              <a:t>ірыңғай мемлекеттік жер тізілімі. </a:t>
            </a:r>
          </a:p>
        </p:txBody>
      </p:sp>
    </p:spTree>
    <p:extLst>
      <p:ext uri="{BB962C8B-B14F-4D97-AF65-F5344CB8AC3E}">
        <p14:creationId xmlns:p14="http://schemas.microsoft.com/office/powerpoint/2010/main" val="212869196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322729" y="470647"/>
            <a:ext cx="11725835" cy="5943600"/>
          </a:xfrm>
        </p:spPr>
        <p:txBody>
          <a:bodyPr>
            <a:normAutofit/>
          </a:bodyPr>
          <a:lstStyle/>
          <a:p>
            <a:pPr algn="just" fontAlgn="base">
              <a:lnSpc>
                <a:spcPct val="100000"/>
              </a:lnSpc>
            </a:pPr>
            <a:r>
              <a:rPr lang="ru-RU" sz="4000" smtClean="0">
                <a:latin typeface="Bookman Old Style" panose="02050604050505020204" pitchFamily="18" charset="0"/>
              </a:rPr>
              <a:t>	</a:t>
            </a:r>
            <a:br>
              <a:rPr lang="ru-RU" sz="4000" smtClean="0">
                <a:latin typeface="Bookman Old Style" panose="02050604050505020204" pitchFamily="18" charset="0"/>
              </a:rPr>
            </a:br>
            <a:r>
              <a:rPr lang="ru-RU" sz="2700" smtClean="0">
                <a:latin typeface="Bookman Old Style" panose="02050604050505020204" pitchFamily="18" charset="0"/>
              </a:rPr>
              <a:t>. </a:t>
            </a:r>
            <a:r>
              <a:rPr lang="ru-RU"/>
              <a:t/>
            </a:r>
            <a:br>
              <a:rPr lang="ru-RU"/>
            </a:br>
            <a:r>
              <a:rPr lang="ru-RU" sz="4000" smtClean="0">
                <a:latin typeface="Bookman Old Style" panose="02050604050505020204" pitchFamily="18" charset="0"/>
              </a:rPr>
              <a:t> </a:t>
            </a:r>
            <a:r>
              <a:rPr lang="ru-RU" sz="4000">
                <a:latin typeface="Bookman Old Style" panose="02050604050505020204" pitchFamily="18" charset="0"/>
              </a:rPr>
              <a:t/>
            </a:r>
            <a:br>
              <a:rPr lang="ru-RU" sz="4000">
                <a:latin typeface="Bookman Old Style" panose="02050604050505020204" pitchFamily="18" charset="0"/>
              </a:rPr>
            </a:br>
            <a:r>
              <a:rPr lang="ru-RU" sz="4000" smtClean="0">
                <a:latin typeface="Bookman Old Style" panose="02050604050505020204" pitchFamily="18" charset="0"/>
              </a:rPr>
              <a:t/>
            </a:r>
            <a:br>
              <a:rPr lang="ru-RU" sz="4000" smtClean="0">
                <a:latin typeface="Bookman Old Style" panose="02050604050505020204" pitchFamily="18" charset="0"/>
              </a:rPr>
            </a:br>
            <a:r>
              <a:rPr lang="ru-RU" sz="4000">
                <a:latin typeface="Bookman Old Style" panose="02050604050505020204" pitchFamily="18" charset="0"/>
              </a:rPr>
              <a:t/>
            </a:r>
            <a:br>
              <a:rPr lang="ru-RU" sz="4000">
                <a:latin typeface="Bookman Old Style" panose="02050604050505020204" pitchFamily="18" charset="0"/>
              </a:rPr>
            </a:br>
            <a:r>
              <a:rPr lang="ru-RU" sz="4000" smtClean="0">
                <a:latin typeface="Bookman Old Style" panose="02050604050505020204" pitchFamily="18" charset="0"/>
              </a:rPr>
              <a:t/>
            </a:r>
            <a:br>
              <a:rPr lang="ru-RU" sz="4000" smtClean="0">
                <a:latin typeface="Bookman Old Style" panose="02050604050505020204" pitchFamily="18" charset="0"/>
              </a:rPr>
            </a:br>
            <a:r>
              <a:rPr lang="ru-RU" sz="3100" smtClean="0">
                <a:latin typeface="Bookman Old Style" panose="02050604050505020204" pitchFamily="18" charset="0"/>
              </a:rPr>
              <a:t/>
            </a:r>
            <a:br>
              <a:rPr lang="ru-RU" sz="3100" smtClean="0">
                <a:latin typeface="Bookman Old Style" panose="02050604050505020204" pitchFamily="18" charset="0"/>
              </a:rPr>
            </a:br>
            <a:r>
              <a:rPr lang="ru-RU" sz="3100">
                <a:latin typeface="Bookman Old Style" panose="02050604050505020204" pitchFamily="18" charset="0"/>
              </a:rPr>
              <a:t/>
            </a:r>
            <a:br>
              <a:rPr lang="ru-RU" sz="3100">
                <a:latin typeface="Bookman Old Style" panose="02050604050505020204" pitchFamily="18" charset="0"/>
              </a:rPr>
            </a:br>
            <a:r>
              <a:rPr lang="ru-RU" sz="3100" smtClean="0">
                <a:latin typeface="Bookman Old Style" panose="02050604050505020204" pitchFamily="18" charset="0"/>
              </a:rPr>
              <a:t>	</a:t>
            </a:r>
            <a:endParaRPr lang="ru-RU" sz="2700"/>
          </a:p>
        </p:txBody>
      </p:sp>
      <p:sp>
        <p:nvSpPr>
          <p:cNvPr id="3" name="Прямоугольник 2"/>
          <p:cNvSpPr/>
          <p:nvPr/>
        </p:nvSpPr>
        <p:spPr>
          <a:xfrm>
            <a:off x="571499" y="179249"/>
            <a:ext cx="11228293" cy="5940088"/>
          </a:xfrm>
          <a:prstGeom prst="rect">
            <a:avLst/>
          </a:prstGeom>
        </p:spPr>
        <p:txBody>
          <a:bodyPr wrap="square">
            <a:spAutoFit/>
          </a:bodyPr>
          <a:lstStyle/>
          <a:p>
            <a:pPr lvl="0" algn="just"/>
            <a:r>
              <a:rPr lang="ru-RU" sz="4000" b="1" smtClean="0">
                <a:latin typeface="Bookman Old Style" panose="02050604050505020204" pitchFamily="18" charset="0"/>
              </a:rPr>
              <a:t>	</a:t>
            </a:r>
            <a:r>
              <a:rPr lang="ru-RU" sz="2000" b="1" smtClean="0">
                <a:latin typeface="Bookman Old Style" panose="02050604050505020204" pitchFamily="18" charset="0"/>
              </a:rPr>
              <a:t>Жер кадастрының жеке бөлімдерін </a:t>
            </a:r>
            <a:r>
              <a:rPr lang="ru-RU" sz="2000" smtClean="0">
                <a:latin typeface="Bookman Old Style" panose="02050604050505020204" pitchFamily="18" charset="0"/>
              </a:rPr>
              <a:t>жүргізуге қажет әрекеттер, ізденістер, зерттеулер, материалдар, кадастрлық құжаттар түрлері: </a:t>
            </a:r>
          </a:p>
          <a:p>
            <a:pPr marL="457200" lvl="0" indent="-457200" algn="just">
              <a:buAutoNum type="arabicParenR"/>
            </a:pPr>
            <a:r>
              <a:rPr lang="ru-RU" sz="2000" b="1" smtClean="0">
                <a:latin typeface="Bookman Old Style" panose="02050604050505020204" pitchFamily="18" charset="0"/>
              </a:rPr>
              <a:t>Жер учаскелерін тіркеу </a:t>
            </a:r>
            <a:r>
              <a:rPr lang="ru-RU" sz="2000" smtClean="0">
                <a:latin typeface="Bookman Old Style" panose="02050604050505020204" pitchFamily="18" charset="0"/>
              </a:rPr>
              <a:t>– заңдық және нормативтік құжаттар, жер учаскелеріне құқығын рәсімдеу, беру тәртібі, құжаттар формалары, жер бөліп беру, шекаралар, алаңдар, пайдаланатын жер құрамын бөлу, пайдалануда ауыртпалық және басқа шектеулерді бекіту картографиялық жұмыстар және басқалар. </a:t>
            </a:r>
          </a:p>
          <a:p>
            <a:pPr marL="457200" lvl="0" indent="-457200" algn="just">
              <a:buAutoNum type="arabicParenR"/>
            </a:pPr>
            <a:r>
              <a:rPr lang="ru-RU" sz="2000" b="1" smtClean="0">
                <a:latin typeface="Bookman Old Style" panose="02050604050505020204" pitchFamily="18" charset="0"/>
              </a:rPr>
              <a:t>Жерді есепке алу</a:t>
            </a:r>
            <a:r>
              <a:rPr lang="ru-RU" sz="2000" smtClean="0">
                <a:latin typeface="Bookman Old Style" panose="02050604050505020204" pitchFamily="18" charset="0"/>
              </a:rPr>
              <a:t>-тіркеу мәліметтері, тіркеу және есеп құжаттары, картографиялық материалдар, бағалау мәліметтері,  жер құны, жер учаскелерін, жер санаттарын, пайдаланылатын және түрлерін, құқық субъектілерін және т.б. есепке алу. </a:t>
            </a:r>
          </a:p>
          <a:p>
            <a:pPr marL="457200" lvl="0" indent="-457200" algn="just">
              <a:buAutoNum type="arabicParenR"/>
            </a:pPr>
            <a:r>
              <a:rPr lang="ru-RU" sz="2000" b="1" smtClean="0">
                <a:latin typeface="Bookman Old Style" panose="02050604050505020204" pitchFamily="18" charset="0"/>
              </a:rPr>
              <a:t>Жерді бағалау </a:t>
            </a:r>
            <a:r>
              <a:rPr lang="ru-RU" sz="2000" smtClean="0">
                <a:latin typeface="Bookman Old Style" panose="02050604050505020204" pitchFamily="18" charset="0"/>
              </a:rPr>
              <a:t>– жерді аймақтандыру, топырақты бағалау әдістемесі, жер құны, жерді есепке алу мәліметтері, топырақ, геоботаникалық және т.б. ізденіс пен зерттеу материалдары, картографиялық материалдар, топырақ пен жерді облыстар, аудандар, жерді пайдаланушылар бойынша бағалау. </a:t>
            </a:r>
          </a:p>
          <a:p>
            <a:pPr marL="457200" lvl="0" indent="-457200" algn="just">
              <a:buAutoNum type="arabicParenR"/>
            </a:pPr>
            <a:r>
              <a:rPr lang="ru-RU" sz="2000" b="1" smtClean="0">
                <a:latin typeface="Bookman Old Style" panose="02050604050505020204" pitchFamily="18" charset="0"/>
              </a:rPr>
              <a:t>Жер кадастрының автоматтандырылған ақпараттық жүйесі </a:t>
            </a:r>
            <a:r>
              <a:rPr lang="ru-RU" sz="2000" smtClean="0">
                <a:latin typeface="Bookman Old Style" panose="02050604050505020204" pitchFamily="18" charset="0"/>
              </a:rPr>
              <a:t>(ЖК ААЖ)- компьютерлік техникамен жабдықталу, қызметкерлерді оқыту, кадастрлық жұмыстардың барлық түрлерін бағдарламалық қамту.</a:t>
            </a:r>
          </a:p>
        </p:txBody>
      </p:sp>
    </p:spTree>
    <p:extLst>
      <p:ext uri="{BB962C8B-B14F-4D97-AF65-F5344CB8AC3E}">
        <p14:creationId xmlns:p14="http://schemas.microsoft.com/office/powerpoint/2010/main" val="2292241412"/>
      </p:ext>
    </p:extLst>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88</TotalTime>
  <Words>7</Words>
  <Application>Microsoft Office PowerPoint</Application>
  <PresentationFormat>Широкоэкранный</PresentationFormat>
  <Paragraphs>25</Paragraphs>
  <Slides>10</Slides>
  <Notes>0</Notes>
  <HiddenSlides>0</HiddenSlides>
  <MMClips>0</MMClips>
  <ScaleCrop>false</ScaleCrop>
  <HeadingPairs>
    <vt:vector size="6" baseType="variant">
      <vt:variant>
        <vt:lpstr>Использованные шрифты</vt:lpstr>
      </vt:variant>
      <vt:variant>
        <vt:i4>4</vt:i4>
      </vt:variant>
      <vt:variant>
        <vt:lpstr>Тема</vt:lpstr>
      </vt:variant>
      <vt:variant>
        <vt:i4>1</vt:i4>
      </vt:variant>
      <vt:variant>
        <vt:lpstr>Заголовки слайдов</vt:lpstr>
      </vt:variant>
      <vt:variant>
        <vt:i4>10</vt:i4>
      </vt:variant>
    </vt:vector>
  </HeadingPairs>
  <TitlesOfParts>
    <vt:vector size="15" baseType="lpstr">
      <vt:lpstr>Arial</vt:lpstr>
      <vt:lpstr>Bookman Old Style</vt:lpstr>
      <vt:lpstr>Calibri</vt:lpstr>
      <vt:lpstr>Calibri Light</vt:lpstr>
      <vt:lpstr>Тема Office</vt:lpstr>
      <vt:lpstr>Қазақстан Республикасында жер кадастрының  міндеттері және сипаттамасы</vt:lpstr>
      <vt:lpstr> Кадастр мәліметтері, бірінші кезекте жерді тіркеу мәліметтері мемлекетпен тек қана жер қорын басқаруды әрі қарай дамыту мүддесінде емес, сонымен қатар жерге ресми мемлекеттік меншікті жүзеге асыру, қорғау мақсатында, сондай-ақ, жер пайдаланушылар, иеленушілердің құқықтарын қорғауда қолданады.   Сондықтан жер кадастры мәліметтерінің экономикалықпен қатар, құқықтық та маңызы зор. </vt:lpstr>
      <vt:lpstr> Мемлекет жер кадастрының арналуын, міндеттерін, мазмұнын, құрамдық бөліктерін және оны жүргізудің тәртібін анықтайды. Ол жер кадастрлық мәліметтердің, құжаттардың мазмұнын, кадастрлық есептеудің  жолын, жер кадастрына жүргізілетін бақылау және кадастрлық жұмыстарды орындауды, ұйымдастыруды белгілейді.  </vt:lpstr>
      <vt:lpstr> Қазақстан Республикасында мемлекеттік жер кадастрын жүргізу ережесі  Қазақстан Республикасы Ұлттық экономика министрінің 2014 жылғы         23 желтоқсандағы № 160 бұйрығымен бекітілген.  </vt:lpstr>
      <vt:lpstr>       Жер кадастрын жүргізудің ең маңызды шарты координаттардың, биіктіктердің, картографиялық проекциялардың, код, бірыңғай мемлекеттік жүйесін қолдану жолымен ақпаратты өзара сәйкестендіру принципін қаматамасыз ету болып табылады.   </vt:lpstr>
      <vt:lpstr>         .           Жер кадастры орындайтын жұмысының сипаты мен көлеміне қарай екі түрге - негізгі (бірінші) және ағымдағы (күнделікті) болып бөлінеді.   Негізгі кадастрдың мақсаты кадастрланған аумаққа (жер учаскесі, аудан, облыс) жататын жердің табиғаты, құқығы, шаруашылық жағдайы туралы алғашқы мәлімет алу. Осындай мәліметтер негізінде мемлекеттік жер кадастрының құжаттарында алғашқы жазба жүргізіледі. Осылайша негізгі кадастрды жүргізу нәтижесінде елдің жер қорының мөлшері, оның негізгі жер санаттарына бөлінуі және құны туралы ақпарат алады. Негізгі жер кадастры түсіріс жүргізу, тексеру, зерттеу және бағалау сияқты кең көлемді жұмыстарды жүргізумен байланысты. </vt:lpstr>
      <vt:lpstr>         .          </vt:lpstr>
      <vt:lpstr>         .          </vt:lpstr>
      <vt:lpstr>         .          </vt:lpstr>
      <vt:lpstr>  .          </vt:lpstr>
    </vt:vector>
  </TitlesOfParts>
  <Company>diakov.net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RePack by Diakov</dc:creator>
  <cp:lastModifiedBy>RePack by Diakov</cp:lastModifiedBy>
  <cp:revision>23</cp:revision>
  <dcterms:created xsi:type="dcterms:W3CDTF">2021-02-03T04:46:39Z</dcterms:created>
  <dcterms:modified xsi:type="dcterms:W3CDTF">2021-02-03T06:25:26Z</dcterms:modified>
</cp:coreProperties>
</file>